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62" r:id="rId6"/>
    <p:sldId id="261" r:id="rId7"/>
    <p:sldId id="259" r:id="rId8"/>
    <p:sldId id="260" r:id="rId9"/>
  </p:sldIdLst>
  <p:sldSz cx="12192000" cy="6858000"/>
  <p:notesSz cx="6858000" cy="9144000"/>
  <p:embeddedFontLst>
    <p:embeddedFont>
      <p:font typeface="思源黑体 CN Heavy" panose="020B0A00000000000000" charset="-122"/>
      <p:bold r:id="rId13"/>
    </p:embeddedFont>
    <p:embeddedFont>
      <p:font typeface="思源黑体 CN Bold" panose="020B0800000000000000" charset="-122"/>
      <p:bold r:id="rId14"/>
    </p:embeddedFont>
    <p:embeddedFont>
      <p:font typeface="思源黑体 CN Medium" panose="020B0600000000000000" charset="-122"/>
      <p:regular r:id="rId15"/>
    </p:embeddedFont>
    <p:embeddedFont>
      <p:font typeface="微软雅黑" panose="020B0503020204020204" charset="-122"/>
      <p:regular r:id="rId16"/>
    </p:embeddedFont>
    <p:embeddedFont>
      <p:font typeface="思源黑体 CN Regular" panose="020B0500000000000000" pitchFamily="34" charset="-122"/>
      <p:regular r:id="rId17"/>
    </p:embeddedFont>
  </p:embeddedFontLst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34" userDrawn="1">
          <p15:clr>
            <a:srgbClr val="A4A3A4"/>
          </p15:clr>
        </p15:guide>
        <p15:guide id="2" pos="38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EFFE"/>
    <a:srgbClr val="11044A"/>
    <a:srgbClr val="D3E40E"/>
    <a:srgbClr val="8C13FD"/>
    <a:srgbClr val="CFF829"/>
    <a:srgbClr val="A43AFE"/>
    <a:srgbClr val="AC52AF"/>
    <a:srgbClr val="A33ACA"/>
    <a:srgbClr val="F2FA0E"/>
    <a:srgbClr val="BA4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34"/>
        <p:guide pos="384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84.xml"/><Relationship Id="rId17" Type="http://schemas.openxmlformats.org/officeDocument/2006/relationships/font" Target="fonts/font5.fntdata"/><Relationship Id="rId16" Type="http://schemas.openxmlformats.org/officeDocument/2006/relationships/font" Target="fonts/font4.fntdata"/><Relationship Id="rId15" Type="http://schemas.openxmlformats.org/officeDocument/2006/relationships/font" Target="fonts/font3.fntdata"/><Relationship Id="rId14" Type="http://schemas.openxmlformats.org/officeDocument/2006/relationships/font" Target="fonts/font2.fntdata"/><Relationship Id="rId13" Type="http://schemas.openxmlformats.org/officeDocument/2006/relationships/font" Target="fonts/font1.fntdata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924" y="914474"/>
            <a:ext cx="9800206" cy="2570609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5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924" y="3560691"/>
            <a:ext cx="9800206" cy="147252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5" spc="200"/>
            </a:lvl1pPr>
            <a:lvl2pPr marL="457200" indent="0" algn="ctr">
              <a:buNone/>
              <a:defRPr sz="2005"/>
            </a:lvl2pPr>
            <a:lvl3pPr marL="915035" indent="0" algn="ctr">
              <a:buNone/>
              <a:defRPr sz="1800"/>
            </a:lvl3pPr>
            <a:lvl4pPr marL="1371600" indent="0" algn="ctr">
              <a:buNone/>
              <a:defRPr sz="1595"/>
            </a:lvl4pPr>
            <a:lvl5pPr marL="1828800" indent="0" algn="ctr">
              <a:buNone/>
              <a:defRPr sz="1595"/>
            </a:lvl5pPr>
            <a:lvl6pPr marL="2286635" indent="0" algn="ctr">
              <a:buNone/>
              <a:defRPr sz="1595"/>
            </a:lvl6pPr>
            <a:lvl7pPr marL="2743200" indent="0" algn="ctr">
              <a:buNone/>
              <a:defRPr sz="1595"/>
            </a:lvl7pPr>
            <a:lvl8pPr marL="3200400" indent="0" algn="ctr">
              <a:buNone/>
              <a:defRPr sz="1595"/>
            </a:lvl8pPr>
            <a:lvl9pPr marL="3658235" indent="0" algn="ctr">
              <a:buNone/>
              <a:defRPr sz="1595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63" y="774064"/>
            <a:ext cx="10973926" cy="548324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924" y="2484203"/>
            <a:ext cx="9800206" cy="101888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924" y="3560691"/>
            <a:ext cx="9800206" cy="471638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5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rgbClr val="1009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63" y="608450"/>
            <a:ext cx="10970326" cy="705658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63" y="1490522"/>
            <a:ext cx="10970326" cy="4759589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1005" y="3848715"/>
            <a:ext cx="7769598" cy="766863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395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1005" y="4615577"/>
            <a:ext cx="7769598" cy="867671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2pPr>
            <a:lvl3pPr marL="915035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5pPr>
            <a:lvl6pPr marL="2286635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8pPr>
            <a:lvl9pPr marL="3658235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63" y="608450"/>
            <a:ext cx="10970326" cy="705658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63" y="1501323"/>
            <a:ext cx="5177331" cy="4748788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2259" y="1501323"/>
            <a:ext cx="5177331" cy="4748788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63" y="608450"/>
            <a:ext cx="10970326" cy="705658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63" y="1429316"/>
            <a:ext cx="5342949" cy="381631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5" b="1"/>
            </a:lvl2pPr>
            <a:lvl3pPr marL="915035" indent="0">
              <a:buNone/>
              <a:defRPr sz="1800" b="1"/>
            </a:lvl3pPr>
            <a:lvl4pPr marL="1371600" indent="0">
              <a:buNone/>
              <a:defRPr sz="1595" b="1"/>
            </a:lvl4pPr>
            <a:lvl5pPr marL="1828800" indent="0">
              <a:buNone/>
              <a:defRPr sz="1595" b="1"/>
            </a:lvl5pPr>
            <a:lvl6pPr marL="2286635" indent="0">
              <a:buNone/>
              <a:defRPr sz="1595" b="1"/>
            </a:lvl6pPr>
            <a:lvl7pPr marL="2743200" indent="0">
              <a:buNone/>
              <a:defRPr sz="1595" b="1"/>
            </a:lvl7pPr>
            <a:lvl8pPr marL="3200400" indent="0">
              <a:buNone/>
              <a:defRPr sz="1595" b="1"/>
            </a:lvl8pPr>
            <a:lvl9pPr marL="3658235" indent="0">
              <a:buNone/>
              <a:defRPr sz="1595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63" y="1854151"/>
            <a:ext cx="5342949" cy="439596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6391" y="1421845"/>
            <a:ext cx="5342949" cy="381631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5" b="1"/>
            </a:lvl2pPr>
            <a:lvl3pPr marL="915035" indent="0">
              <a:buNone/>
              <a:defRPr sz="1800" b="1"/>
            </a:lvl3pPr>
            <a:lvl4pPr marL="1371600" indent="0">
              <a:buNone/>
              <a:defRPr sz="1595" b="1"/>
            </a:lvl4pPr>
            <a:lvl5pPr marL="1828800" indent="0">
              <a:buNone/>
              <a:defRPr sz="1595" b="1"/>
            </a:lvl5pPr>
            <a:lvl6pPr marL="2286635" indent="0">
              <a:buNone/>
              <a:defRPr sz="1595" b="1"/>
            </a:lvl6pPr>
            <a:lvl7pPr marL="2743200" indent="0">
              <a:buNone/>
              <a:defRPr sz="1595" b="1"/>
            </a:lvl7pPr>
            <a:lvl8pPr marL="3200400" indent="0">
              <a:buNone/>
              <a:defRPr sz="1595" b="1"/>
            </a:lvl8pPr>
            <a:lvl9pPr marL="3658235" indent="0">
              <a:buNone/>
              <a:defRPr sz="1595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6391" y="1854151"/>
            <a:ext cx="5342949" cy="439596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63" y="608450"/>
            <a:ext cx="10970326" cy="705658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63" y="1555327"/>
            <a:ext cx="5233614" cy="4608377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595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1052" y="1555327"/>
            <a:ext cx="5227737" cy="4608377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595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5850" y="914474"/>
            <a:ext cx="1044107" cy="502961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94" y="914474"/>
            <a:ext cx="9170141" cy="502961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63" y="608450"/>
            <a:ext cx="10970326" cy="705658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63" y="1490522"/>
            <a:ext cx="10970326" cy="4759589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63" y="6314916"/>
            <a:ext cx="2700277" cy="316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423" y="6314916"/>
            <a:ext cx="3960407" cy="316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8511" y="6314916"/>
            <a:ext cx="2700277" cy="316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5035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503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503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59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503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59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503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503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5035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72.xml"/><Relationship Id="rId10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3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5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画板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" y="1744"/>
            <a:ext cx="12191283" cy="685625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42695" y="2835910"/>
            <a:ext cx="97072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6000" b="1" dirty="0">
                <a:solidFill>
                  <a:schemeClr val="bg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题目</a:t>
            </a:r>
            <a:r>
              <a:rPr kumimoji="1" lang="zh-CN" altLang="en-US" sz="6000" b="1" dirty="0" smtClean="0">
                <a:solidFill>
                  <a:schemeClr val="bg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：思源黑体</a:t>
            </a:r>
            <a:r>
              <a:rPr kumimoji="1" lang="en-US" altLang="zh-CN" sz="6000" b="1" dirty="0" smtClean="0">
                <a:solidFill>
                  <a:schemeClr val="bg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60</a:t>
            </a:r>
            <a:r>
              <a:rPr kumimoji="1" lang="zh-CN" altLang="en-US" sz="6000" b="1" dirty="0" smtClean="0">
                <a:solidFill>
                  <a:schemeClr val="bg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号</a:t>
            </a:r>
            <a:r>
              <a:rPr kumimoji="1" lang="en-US" altLang="zh-CN" sz="6000" b="1" dirty="0" smtClean="0">
                <a:solidFill>
                  <a:schemeClr val="bg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Heavy</a:t>
            </a:r>
            <a:endParaRPr kumimoji="1" lang="en-US" altLang="zh-CN" sz="6000" b="1" dirty="0" smtClean="0">
              <a:solidFill>
                <a:schemeClr val="bg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692525" y="3998737"/>
            <a:ext cx="4807585" cy="6299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zh-CN" altLang="en-US" sz="35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副标题</a:t>
            </a:r>
            <a:r>
              <a:rPr kumimoji="1" lang="zh-CN" altLang="en-US" sz="3500" dirty="0" smtClean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：思源黑体 </a:t>
            </a:r>
            <a:r>
              <a:rPr kumimoji="1" lang="en-US" altLang="zh-CN" sz="3500" dirty="0" smtClean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28</a:t>
            </a:r>
            <a:r>
              <a:rPr kumimoji="1" lang="zh-CN" altLang="en-US" sz="35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号</a:t>
            </a:r>
            <a:endParaRPr kumimoji="1" lang="zh-CN" altLang="en-US" sz="35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228455" y="844550"/>
            <a:ext cx="29438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开源生态大会暨</a:t>
            </a:r>
            <a:r>
              <a:rPr lang="en-US" altLang="zh-CN" sz="12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PostgreSQL</a:t>
            </a:r>
            <a:r>
              <a:rPr lang="zh-CN" altLang="en-US" sz="12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高峰论坛</a:t>
            </a:r>
            <a:endParaRPr lang="zh-CN" altLang="en-US" sz="12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207500" y="476250"/>
            <a:ext cx="2863215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9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以开源之道</a:t>
            </a:r>
            <a:r>
              <a:rPr lang="en-US" altLang="zh-CN" sz="19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·</a:t>
            </a:r>
            <a:r>
              <a:rPr lang="zh-CN" altLang="en-US" sz="19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见致远之志</a:t>
            </a:r>
            <a:endParaRPr lang="zh-CN" altLang="en-US" sz="19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封面画板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742846" y="3203219"/>
            <a:ext cx="261075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5807250" y="1632170"/>
            <a:ext cx="1397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spc="-300" dirty="0">
                <a:gradFill>
                  <a:gsLst>
                    <a:gs pos="50000">
                      <a:srgbClr val="BB59BC"/>
                    </a:gs>
                    <a:gs pos="100000">
                      <a:srgbClr val="425CCA"/>
                    </a:gs>
                    <a:gs pos="0">
                      <a:srgbClr val="F7CC7E"/>
                    </a:gs>
                  </a:gsLst>
                  <a:lin ang="2580000" scaled="1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0 1</a:t>
            </a:r>
            <a:endParaRPr kumimoji="1" lang="en-US" altLang="zh-CN" sz="3600" b="1" spc="-300" dirty="0">
              <a:gradFill>
                <a:gsLst>
                  <a:gs pos="50000">
                    <a:srgbClr val="BB59BC"/>
                  </a:gs>
                  <a:gs pos="100000">
                    <a:srgbClr val="425CCA"/>
                  </a:gs>
                  <a:gs pos="0">
                    <a:srgbClr val="F7CC7E"/>
                  </a:gs>
                </a:gsLst>
                <a:lin ang="2580000" scaled="1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5807250" y="2594413"/>
            <a:ext cx="1397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kumimoji="1" lang="en-US" altLang="zh-CN" sz="3600" b="1" spc="-300" dirty="0">
                <a:gradFill>
                  <a:gsLst>
                    <a:gs pos="50000">
                      <a:srgbClr val="BB59BC"/>
                    </a:gs>
                    <a:gs pos="100000">
                      <a:srgbClr val="425CCA"/>
                    </a:gs>
                    <a:gs pos="0">
                      <a:srgbClr val="F7CC7E"/>
                    </a:gs>
                  </a:gsLst>
                  <a:lin ang="2580000" scaled="1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0 2</a:t>
            </a:r>
            <a:endParaRPr kumimoji="1" lang="en-US" altLang="zh-CN" sz="3600" b="1" spc="-300" dirty="0">
              <a:gradFill>
                <a:gsLst>
                  <a:gs pos="50000">
                    <a:srgbClr val="BB59BC"/>
                  </a:gs>
                  <a:gs pos="100000">
                    <a:srgbClr val="425CCA"/>
                  </a:gs>
                  <a:gs pos="0">
                    <a:srgbClr val="F7CC7E"/>
                  </a:gs>
                </a:gsLst>
                <a:lin ang="2580000" scaled="1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5807250" y="3544823"/>
            <a:ext cx="1397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kumimoji="1" lang="en-US" altLang="zh-CN" sz="3600" b="1" spc="-300" dirty="0">
                <a:gradFill>
                  <a:gsLst>
                    <a:gs pos="50000">
                      <a:srgbClr val="BB59BC"/>
                    </a:gs>
                    <a:gs pos="100000">
                      <a:srgbClr val="425CCA"/>
                    </a:gs>
                    <a:gs pos="0">
                      <a:srgbClr val="F7CC7E"/>
                    </a:gs>
                  </a:gsLst>
                  <a:lin ang="2580000" scaled="1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0 3</a:t>
            </a:r>
            <a:endParaRPr kumimoji="1" lang="en-US" altLang="zh-CN" sz="3600" b="1" spc="-300" dirty="0">
              <a:gradFill>
                <a:gsLst>
                  <a:gs pos="50000">
                    <a:srgbClr val="BB59BC"/>
                  </a:gs>
                  <a:gs pos="100000">
                    <a:srgbClr val="425CCA"/>
                  </a:gs>
                  <a:gs pos="0">
                    <a:srgbClr val="F7CC7E"/>
                  </a:gs>
                </a:gsLst>
                <a:lin ang="2580000" scaled="1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5807250" y="4502233"/>
            <a:ext cx="1397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kumimoji="1" lang="en-US" altLang="zh-CN" sz="3600" b="1" spc="-300" dirty="0">
                <a:gradFill>
                  <a:gsLst>
                    <a:gs pos="50000">
                      <a:srgbClr val="BB59BC"/>
                    </a:gs>
                    <a:gs pos="100000">
                      <a:srgbClr val="425CCA"/>
                    </a:gs>
                    <a:gs pos="0">
                      <a:srgbClr val="F7CC7E"/>
                    </a:gs>
                  </a:gsLst>
                  <a:lin ang="2580000" scaled="1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0 4</a:t>
            </a:r>
            <a:endParaRPr kumimoji="1" lang="en-US" altLang="zh-CN" sz="3600" b="1" spc="-300" dirty="0">
              <a:gradFill>
                <a:gsLst>
                  <a:gs pos="50000">
                    <a:srgbClr val="BB59BC"/>
                  </a:gs>
                  <a:gs pos="100000">
                    <a:srgbClr val="425CCA"/>
                  </a:gs>
                  <a:gs pos="0">
                    <a:srgbClr val="F7CC7E"/>
                  </a:gs>
                </a:gsLst>
                <a:lin ang="2580000" scaled="1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6954163" y="1648012"/>
            <a:ext cx="284487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标题一：</a:t>
            </a:r>
            <a:endParaRPr kumimoji="1" lang="en-US" altLang="zh-CN" sz="2000" b="1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r>
              <a:rPr kumimoji="1" lang="zh-CN" altLang="en-US" sz="2000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思源黑体</a:t>
            </a:r>
            <a:r>
              <a:rPr kumimoji="1" lang="en-US" altLang="zh-CN" sz="2000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20</a:t>
            </a:r>
            <a:r>
              <a:rPr kumimoji="1" lang="zh-CN" altLang="en-US" sz="20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号字</a:t>
            </a:r>
            <a:endParaRPr kumimoji="1" lang="zh-CN" altLang="en-US" sz="2000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7"/>
            </p:custDataLst>
          </p:nvPr>
        </p:nvSpPr>
        <p:spPr>
          <a:xfrm>
            <a:off x="6954163" y="2563632"/>
            <a:ext cx="284487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标题二：</a:t>
            </a:r>
            <a:endParaRPr kumimoji="1" lang="en-US" altLang="zh-CN" sz="2000" b="1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r>
              <a:rPr kumimoji="1" lang="zh-CN" altLang="en-US" sz="2000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思源黑体</a:t>
            </a:r>
            <a:r>
              <a:rPr kumimoji="1" lang="en-US" altLang="zh-CN" sz="2000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</a:t>
            </a:r>
            <a:r>
              <a:rPr kumimoji="1" lang="zh-CN" altLang="en-US" sz="20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号字</a:t>
            </a:r>
            <a:endParaRPr kumimoji="1" lang="zh-CN" altLang="en-US" sz="2000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8"/>
            </p:custDataLst>
          </p:nvPr>
        </p:nvSpPr>
        <p:spPr>
          <a:xfrm>
            <a:off x="6954163" y="3519793"/>
            <a:ext cx="284487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标题三：</a:t>
            </a:r>
            <a:endParaRPr kumimoji="1" lang="en-US" altLang="zh-CN" sz="2000" b="1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l">
              <a:buClrTx/>
              <a:buSzTx/>
              <a:buFontTx/>
            </a:pPr>
            <a:r>
              <a:rPr kumimoji="1" lang="zh-CN" altLang="en-US" sz="2000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思源黑体</a:t>
            </a:r>
            <a:r>
              <a:rPr kumimoji="1" lang="en-US" altLang="zh-CN" sz="2000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</a:t>
            </a:r>
            <a:r>
              <a:rPr kumimoji="1" lang="zh-CN" altLang="en-US" sz="20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号字</a:t>
            </a:r>
            <a:endParaRPr kumimoji="1" lang="zh-CN" altLang="en-US" sz="2000" dirty="0" smtClean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9"/>
            </p:custDataLst>
          </p:nvPr>
        </p:nvSpPr>
        <p:spPr>
          <a:xfrm>
            <a:off x="6954163" y="4474070"/>
            <a:ext cx="284487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标题四：</a:t>
            </a:r>
            <a:endParaRPr kumimoji="1" lang="en-US" altLang="zh-CN" sz="2000" b="1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r>
              <a:rPr kumimoji="1" lang="zh-CN" altLang="en-US" sz="2000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思源黑体</a:t>
            </a:r>
            <a:r>
              <a:rPr kumimoji="1" lang="en-US" altLang="zh-CN" sz="2000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</a:t>
            </a:r>
            <a:r>
              <a:rPr kumimoji="1" lang="zh-CN" altLang="en-US" sz="20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号字</a:t>
            </a:r>
            <a:endParaRPr kumimoji="1" lang="zh-CN" altLang="en-US" sz="2000" dirty="0" smtClean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617647" y="2560874"/>
            <a:ext cx="139787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42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目录</a:t>
            </a:r>
            <a:endParaRPr kumimoji="1" lang="zh-CN" altLang="en-US" sz="4200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658553" y="3229484"/>
            <a:ext cx="1439524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en-GB" altLang="zh-CN" sz="15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CONTENTS</a:t>
            </a:r>
            <a:endParaRPr kumimoji="1" lang="en-GB" altLang="zh-CN" sz="1500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12" name="图片 11" descr="未标题-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3875" y="287655"/>
            <a:ext cx="1737995" cy="74676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9228455" y="716915"/>
            <a:ext cx="29438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开源生态大会暨</a:t>
            </a:r>
            <a:r>
              <a:rPr lang="en-US" altLang="zh-CN" sz="12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PostgreSQL</a:t>
            </a:r>
            <a:r>
              <a:rPr lang="zh-CN" altLang="en-US" sz="12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高峰论坛</a:t>
            </a:r>
            <a:endParaRPr lang="zh-CN" altLang="en-US" sz="12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207500" y="348615"/>
            <a:ext cx="2863215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9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以开源之道</a:t>
            </a:r>
            <a:r>
              <a:rPr lang="en-US" altLang="zh-CN" sz="19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·</a:t>
            </a:r>
            <a:r>
              <a:rPr lang="zh-CN" altLang="en-US" sz="19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见致远之志</a:t>
            </a:r>
            <a:endParaRPr lang="zh-CN" altLang="en-US" sz="19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封面画板 2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875"/>
            <a:ext cx="12221210" cy="68738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257800" y="2690495"/>
            <a:ext cx="35699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6000" b="1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章节页</a:t>
            </a:r>
            <a:endParaRPr kumimoji="1" lang="zh-CN" altLang="en-US" sz="6000" b="1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5" name="图片 4" descr="未标题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287655"/>
            <a:ext cx="1737995" cy="74676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228455" y="716915"/>
            <a:ext cx="29438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开源生态大会暨</a:t>
            </a:r>
            <a:r>
              <a:rPr lang="en-US" altLang="zh-CN" sz="12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PostgreSQL</a:t>
            </a:r>
            <a:r>
              <a:rPr lang="zh-CN" altLang="en-US" sz="12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高峰论坛</a:t>
            </a:r>
            <a:endParaRPr lang="zh-CN" altLang="en-US" sz="12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207500" y="348615"/>
            <a:ext cx="2863215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9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以开源之道</a:t>
            </a:r>
            <a:r>
              <a:rPr lang="en-US" altLang="zh-CN" sz="19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·</a:t>
            </a:r>
            <a:r>
              <a:rPr lang="zh-CN" altLang="en-US" sz="19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见致远之志</a:t>
            </a:r>
            <a:endParaRPr lang="zh-CN" altLang="en-US" sz="19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44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486179" y="358203"/>
            <a:ext cx="37405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点击编辑您的标题</a:t>
            </a:r>
            <a:endParaRPr lang="zh-CN" altLang="en-US" sz="3200" b="1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446809" y="1021448"/>
            <a:ext cx="11315836" cy="645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46809" y="1825877"/>
            <a:ext cx="6096626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正文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：思源黑体，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18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号字</a:t>
            </a:r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6809" y="1184405"/>
            <a:ext cx="374053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点击编辑您的副标题</a:t>
            </a:r>
            <a:endParaRPr lang="zh-CN" altLang="en-US" sz="20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11" name="图片 10" descr="未标题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72370" y="287655"/>
            <a:ext cx="1737995" cy="74676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136380" y="6266815"/>
            <a:ext cx="29438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开源生态大会暨</a:t>
            </a:r>
            <a:r>
              <a:rPr lang="en-US" altLang="zh-CN" sz="12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PostgreSQL</a:t>
            </a:r>
            <a:r>
              <a:rPr lang="zh-CN" altLang="en-US" sz="12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高峰论坛</a:t>
            </a:r>
            <a:endParaRPr lang="zh-CN" altLang="en-US" sz="12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6809" y="6243638"/>
            <a:ext cx="286321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以开源之道</a:t>
            </a:r>
            <a:r>
              <a:rPr lang="en-US" altLang="zh-CN" sz="15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·</a:t>
            </a:r>
            <a:r>
              <a:rPr lang="zh-CN" altLang="en-US" sz="15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见致远之志</a:t>
            </a:r>
            <a:endParaRPr lang="zh-CN" altLang="en-US" sz="15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封面画板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" y="1744"/>
            <a:ext cx="12191283" cy="685625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228455" y="716915"/>
            <a:ext cx="29438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开源生态大会暨</a:t>
            </a:r>
            <a:r>
              <a:rPr lang="en-US" altLang="zh-CN" sz="12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PostgreSQL</a:t>
            </a:r>
            <a:r>
              <a:rPr lang="zh-CN" altLang="en-US" sz="12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高峰论坛</a:t>
            </a:r>
            <a:endParaRPr lang="zh-CN" altLang="en-US" sz="12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207500" y="348615"/>
            <a:ext cx="2863215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9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以开源之道</a:t>
            </a:r>
            <a:r>
              <a:rPr lang="en-US" altLang="zh-CN" sz="19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·</a:t>
            </a:r>
            <a:r>
              <a:rPr lang="zh-CN" altLang="en-US" sz="19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见致远之志</a:t>
            </a:r>
            <a:endParaRPr lang="zh-CN" altLang="en-US" sz="19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36085" y="2424430"/>
            <a:ext cx="437515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en-US" altLang="zh-CN" sz="8800" b="1" kern="4000" spc="2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Thanks</a:t>
            </a:r>
            <a:endParaRPr kumimoji="1" lang="en-US" altLang="zh-CN" sz="8800" b="1" kern="4000" spc="2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90235" y="3869690"/>
            <a:ext cx="146685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50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谢谢</a:t>
            </a:r>
            <a:endParaRPr kumimoji="1" lang="zh-CN" altLang="en-US" sz="50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4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003403" y="749327"/>
            <a:ext cx="3955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4200" b="1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  <a:latin typeface="思源黑体 Heavy" panose="020B0A00000000000000" charset="-122"/>
                <a:ea typeface="思源黑体 Heavy" panose="020B0A00000000000000" charset="-122"/>
              </a:rPr>
              <a:t>字体使用规范：</a:t>
            </a:r>
            <a:endParaRPr lang="zh-CN" altLang="en-US" sz="2400" dirty="0">
              <a:solidFill>
                <a:schemeClr val="bg1"/>
              </a:solidFill>
              <a:latin typeface="思源黑体 Heavy" panose="020B0A00000000000000" charset="-122"/>
              <a:ea typeface="思源黑体 Heavy" panose="020B0A00000000000000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990703" y="1555981"/>
            <a:ext cx="213381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4200" b="1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中文字体</a:t>
            </a:r>
            <a:r>
              <a:rPr lang="zh-CN" altLang="en-US" sz="2400" b="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：</a:t>
            </a:r>
            <a:endParaRPr lang="zh-CN" altLang="en-US" sz="2400" b="0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1028808" y="2068583"/>
            <a:ext cx="121932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4200" b="1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1595" b="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思源黑体</a:t>
            </a:r>
            <a:endParaRPr lang="zh-CN" altLang="en-US" sz="1595" b="0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90781" y="2428942"/>
            <a:ext cx="4700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4200" b="1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2025</a:t>
            </a:r>
            <a:r>
              <a:rPr lang="zh-CN" altLang="en-US" sz="32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生态大会演示文稿</a:t>
            </a:r>
            <a:endParaRPr lang="zh-CN" altLang="en-US" sz="3200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3"/>
            </p:custDataLst>
          </p:nvPr>
        </p:nvSpPr>
        <p:spPr>
          <a:xfrm>
            <a:off x="6606955" y="1555981"/>
            <a:ext cx="191752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4200" b="1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400" b="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英文字体：</a:t>
            </a:r>
            <a:endParaRPr lang="zh-CN" altLang="en-US" sz="2400" b="0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4"/>
            </p:custDataLst>
          </p:nvPr>
        </p:nvSpPr>
        <p:spPr>
          <a:xfrm>
            <a:off x="6657762" y="2114754"/>
            <a:ext cx="11935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4200" b="1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1595" b="0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思源黑体</a:t>
            </a:r>
            <a:endParaRPr lang="zh-CN" altLang="en-US" sz="1595" b="0" dirty="0" smtClean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607218" y="2475434"/>
            <a:ext cx="544759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4200" b="1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3200" dirty="0">
                <a:solidFill>
                  <a:schemeClr val="bg1"/>
                </a:solidFill>
                <a:latin typeface="思源黑体 Heavy" panose="020B0A00000000000000" charset="-122"/>
                <a:ea typeface="思源黑体 Heavy" panose="020B0A00000000000000" charset="-122"/>
              </a:rPr>
              <a:t>HOW2025 PostgreSQL &amp; IvorySQL Eco Conference</a:t>
            </a:r>
            <a:endParaRPr lang="en-US" altLang="zh-CN" sz="3200" dirty="0">
              <a:solidFill>
                <a:schemeClr val="bg1"/>
              </a:solidFill>
              <a:latin typeface="思源黑体 Heavy" panose="020B0A00000000000000" charset="-122"/>
              <a:ea typeface="思源黑体 Heavy" panose="020B0A00000000000000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28808" y="4010041"/>
            <a:ext cx="10776324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4200" b="1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b="0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页面标题：思源黑体 </a:t>
            </a:r>
            <a:r>
              <a:rPr lang="en-US" altLang="zh-CN" sz="2000" b="0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32</a:t>
            </a:r>
            <a:r>
              <a:rPr lang="zh-CN" altLang="en-US" sz="2000" b="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号 </a:t>
            </a:r>
            <a:r>
              <a:rPr lang="zh-CN" altLang="en-US" sz="2000" b="0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加粗；</a:t>
            </a:r>
            <a:endParaRPr lang="en-US" altLang="zh-CN" sz="2000" b="0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二级标题</a:t>
            </a:r>
            <a:r>
              <a:rPr lang="zh-CN" altLang="en-US" sz="2000" b="0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：</a:t>
            </a:r>
            <a:r>
              <a:rPr lang="zh-CN" altLang="en-US" sz="2000" b="0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思源黑体</a:t>
            </a:r>
            <a:r>
              <a:rPr lang="zh-CN" altLang="en-US" sz="2000" b="0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，</a:t>
            </a:r>
            <a:r>
              <a:rPr lang="en-US" altLang="zh-CN" sz="2000" b="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20</a:t>
            </a:r>
            <a:r>
              <a:rPr lang="zh-CN" altLang="en-US" sz="2000" b="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号字，加粗；</a:t>
            </a:r>
            <a:endParaRPr lang="zh-CN" altLang="en-US" sz="2000" b="0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正文</a:t>
            </a:r>
            <a:r>
              <a:rPr lang="zh-CN" altLang="en-US" sz="2000" b="0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：</a:t>
            </a:r>
            <a:r>
              <a:rPr lang="zh-CN" altLang="en-US" sz="2000" b="0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思源黑体</a:t>
            </a:r>
            <a:r>
              <a:rPr lang="zh-CN" altLang="en-US" sz="2000" b="0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，</a:t>
            </a:r>
            <a:r>
              <a:rPr lang="en-US" altLang="zh-CN" sz="2000" b="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18</a:t>
            </a:r>
            <a:r>
              <a:rPr lang="zh-CN" altLang="en-US" sz="2000" b="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号字；</a:t>
            </a:r>
            <a:endParaRPr lang="zh-CN" altLang="en-US" sz="2000" b="0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90703" y="3425207"/>
            <a:ext cx="3955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4200" b="1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400" dirty="0" smtClean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字体格式规范</a:t>
            </a:r>
            <a:r>
              <a:rPr lang="zh-CN" altLang="en-US" sz="2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：</a:t>
            </a:r>
            <a:endParaRPr lang="zh-CN" altLang="en-US" sz="2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4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003403" y="749327"/>
            <a:ext cx="3955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4200" b="1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GB" altLang="zh-CN" sz="2400" dirty="0">
                <a:solidFill>
                  <a:schemeClr val="bg1"/>
                </a:solidFill>
                <a:latin typeface="思源黑体 Heavy" panose="020B0A00000000000000" charset="-122"/>
                <a:ea typeface="思源黑体 Heavy" panose="020B0A00000000000000" charset="-122"/>
                <a:cs typeface="思源黑体 Heavy" panose="020B0A00000000000000" charset="-122"/>
              </a:rPr>
              <a:t>PPT</a:t>
            </a:r>
            <a:r>
              <a:rPr lang="zh-CN" altLang="en-US" sz="2400" dirty="0">
                <a:solidFill>
                  <a:schemeClr val="bg1"/>
                </a:solidFill>
                <a:latin typeface="思源黑体 Heavy" panose="020B0A00000000000000" charset="-122"/>
                <a:ea typeface="思源黑体 Heavy" panose="020B0A00000000000000" charset="-122"/>
                <a:cs typeface="思源黑体 Heavy" panose="020B0A00000000000000" charset="-122"/>
              </a:rPr>
              <a:t>色彩使用规范</a:t>
            </a:r>
            <a:r>
              <a:rPr lang="en-US" altLang="zh-CN" sz="2400" dirty="0">
                <a:solidFill>
                  <a:schemeClr val="bg1"/>
                </a:solidFill>
                <a:latin typeface="思源黑体 Heavy" panose="020B0A00000000000000" charset="-122"/>
                <a:ea typeface="思源黑体 Heavy" panose="020B0A00000000000000" charset="-122"/>
                <a:cs typeface="思源黑体 Heavy" panose="020B0A00000000000000" charset="-122"/>
              </a:rPr>
              <a:t>-</a:t>
            </a:r>
            <a:r>
              <a:rPr lang="zh-CN" altLang="en-US" sz="2400" dirty="0">
                <a:solidFill>
                  <a:schemeClr val="bg1"/>
                </a:solidFill>
                <a:latin typeface="思源黑体 Heavy" panose="020B0A00000000000000" charset="-122"/>
                <a:ea typeface="思源黑体 Heavy" panose="020B0A00000000000000" charset="-122"/>
                <a:cs typeface="思源黑体 Heavy" panose="020B0A00000000000000" charset="-122"/>
              </a:rPr>
              <a:t>深色版</a:t>
            </a:r>
            <a:endParaRPr lang="zh-CN" altLang="en-US" sz="2400" dirty="0">
              <a:solidFill>
                <a:schemeClr val="bg1"/>
              </a:solidFill>
              <a:latin typeface="思源黑体 Heavy" panose="020B0A00000000000000" charset="-122"/>
              <a:ea typeface="思源黑体 Heavy" panose="020B0A00000000000000" charset="-122"/>
              <a:cs typeface="思源黑体 Heavy" panose="020B0A0000000000000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03405" y="1248250"/>
            <a:ext cx="9104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4200" b="1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GB" altLang="zh-CN" sz="1800" b="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Logo</a:t>
            </a:r>
            <a:r>
              <a:rPr lang="zh-CN" altLang="en-US" sz="1800" b="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色只应用于标志，其它色系为辅助颜色搭配，同一页面尽量不超过三种色系。</a:t>
            </a:r>
            <a:endParaRPr lang="zh-CN" altLang="en-US" sz="1800" b="0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79611" y="2446856"/>
            <a:ext cx="1816287" cy="635065"/>
          </a:xfrm>
          <a:prstGeom prst="rect">
            <a:avLst/>
          </a:prstGeom>
          <a:gradFill flip="none" rotWithShape="1">
            <a:gsLst>
              <a:gs pos="0">
                <a:srgbClr val="A33ACA"/>
              </a:gs>
              <a:gs pos="97000">
                <a:srgbClr val="0D48C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8" tIns="45723" rIns="91448" bIns="45723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143995" y="2446856"/>
            <a:ext cx="1816287" cy="635065"/>
          </a:xfrm>
          <a:prstGeom prst="rect">
            <a:avLst/>
          </a:prstGeom>
          <a:gradFill flip="none" rotWithShape="1">
            <a:gsLst>
              <a:gs pos="0">
                <a:srgbClr val="0AEFFE"/>
              </a:gs>
              <a:gs pos="99000">
                <a:srgbClr val="BA4CB8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8" tIns="45723" rIns="91448" bIns="45723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4" name="矩形 33"/>
          <p:cNvSpPr/>
          <p:nvPr>
            <p:custDataLst>
              <p:tags r:id="rId1"/>
            </p:custDataLst>
          </p:nvPr>
        </p:nvSpPr>
        <p:spPr>
          <a:xfrm>
            <a:off x="1079611" y="3683944"/>
            <a:ext cx="1816287" cy="635065"/>
          </a:xfrm>
          <a:prstGeom prst="rect">
            <a:avLst/>
          </a:prstGeom>
          <a:solidFill>
            <a:srgbClr val="0AE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5" name="矩形 34"/>
          <p:cNvSpPr/>
          <p:nvPr>
            <p:custDataLst>
              <p:tags r:id="rId2"/>
            </p:custDataLst>
          </p:nvPr>
        </p:nvSpPr>
        <p:spPr>
          <a:xfrm>
            <a:off x="3143995" y="3683944"/>
            <a:ext cx="1816287" cy="635065"/>
          </a:xfrm>
          <a:prstGeom prst="rect">
            <a:avLst/>
          </a:prstGeom>
          <a:solidFill>
            <a:srgbClr val="A43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8" tIns="45723" rIns="91448" bIns="45723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6" name="矩形 35"/>
          <p:cNvSpPr/>
          <p:nvPr>
            <p:custDataLst>
              <p:tags r:id="rId3"/>
            </p:custDataLst>
          </p:nvPr>
        </p:nvSpPr>
        <p:spPr>
          <a:xfrm>
            <a:off x="5232441" y="3683944"/>
            <a:ext cx="1816287" cy="63506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8" tIns="45723" rIns="91448" bIns="45723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16477" y="2078519"/>
            <a:ext cx="11935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4200" b="1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1400" b="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渐变色</a:t>
            </a:r>
            <a:endParaRPr lang="zh-CN" altLang="en-US" sz="1400" b="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016477" y="3357778"/>
            <a:ext cx="11935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4200" b="1">
                <a:solidFill>
                  <a:srgbClr val="4D4D4D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1400" b="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单色</a:t>
            </a:r>
            <a:endParaRPr lang="zh-CN" altLang="en-US" sz="1400" b="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44" name="矩形 43"/>
          <p:cNvSpPr/>
          <p:nvPr>
            <p:custDataLst>
              <p:tags r:id="rId4"/>
            </p:custDataLst>
          </p:nvPr>
        </p:nvSpPr>
        <p:spPr>
          <a:xfrm>
            <a:off x="7284442" y="3683944"/>
            <a:ext cx="1816287" cy="635065"/>
          </a:xfrm>
          <a:prstGeom prst="rect">
            <a:avLst/>
          </a:prstGeom>
          <a:solidFill>
            <a:srgbClr val="10092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8" tIns="45723" rIns="91448" bIns="45723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DIAGRAM_VIRTUALLY_FRAME" val="{&quot;height&quot;:284.14000000000004,&quot;left&quot;:399.3416535433071,&quot;top&quot;:123.85047244094486,&quot;width&quot;:372.23605954750474}"/>
</p:tagLst>
</file>

<file path=ppt/tags/tag65.xml><?xml version="1.0" encoding="utf-8"?>
<p:tagLst xmlns:p="http://schemas.openxmlformats.org/presentationml/2006/main">
  <p:tag name="KSO_WM_DIAGRAM_VIRTUALLY_FRAME" val="{&quot;height&quot;:284.14000000000004,&quot;left&quot;:399.3416535433071,&quot;top&quot;:123.85047244094486,&quot;width&quot;:372.23605954750474}"/>
</p:tagLst>
</file>

<file path=ppt/tags/tag66.xml><?xml version="1.0" encoding="utf-8"?>
<p:tagLst xmlns:p="http://schemas.openxmlformats.org/presentationml/2006/main">
  <p:tag name="KSO_WM_DIAGRAM_VIRTUALLY_FRAME" val="{&quot;height&quot;:284.14000000000004,&quot;left&quot;:399.3416535433071,&quot;top&quot;:123.85047244094486,&quot;width&quot;:372.23605954750474}"/>
</p:tagLst>
</file>

<file path=ppt/tags/tag67.xml><?xml version="1.0" encoding="utf-8"?>
<p:tagLst xmlns:p="http://schemas.openxmlformats.org/presentationml/2006/main">
  <p:tag name="KSO_WM_DIAGRAM_VIRTUALLY_FRAME" val="{&quot;height&quot;:284.14000000000004,&quot;left&quot;:399.3416535433071,&quot;top&quot;:123.85047244094486,&quot;width&quot;:372.23605954750474}"/>
</p:tagLst>
</file>

<file path=ppt/tags/tag68.xml><?xml version="1.0" encoding="utf-8"?>
<p:tagLst xmlns:p="http://schemas.openxmlformats.org/presentationml/2006/main">
  <p:tag name="KSO_WM_DIAGRAM_VIRTUALLY_FRAME" val="{&quot;height&quot;:284.14000000000004,&quot;left&quot;:399.3416535433071,&quot;top&quot;:123.85047244094486,&quot;width&quot;:372.23605954750474}"/>
</p:tagLst>
</file>

<file path=ppt/tags/tag69.xml><?xml version="1.0" encoding="utf-8"?>
<p:tagLst xmlns:p="http://schemas.openxmlformats.org/presentationml/2006/main">
  <p:tag name="KSO_WM_DIAGRAM_VIRTUALLY_FRAME" val="{&quot;height&quot;:284.14000000000004,&quot;left&quot;:399.3416535433071,&quot;top&quot;:123.85047244094486,&quot;width&quot;:372.23605954750474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284.14000000000004,&quot;left&quot;:399.3416535433071,&quot;top&quot;:123.85047244094486,&quot;width&quot;:372.23605954750474}"/>
</p:tagLst>
</file>

<file path=ppt/tags/tag71.xml><?xml version="1.0" encoding="utf-8"?>
<p:tagLst xmlns:p="http://schemas.openxmlformats.org/presentationml/2006/main">
  <p:tag name="KSO_WM_DIAGRAM_VIRTUALLY_FRAME" val="{&quot;height&quot;:284.14000000000004,&quot;left&quot;:399.3416535433071,&quot;top&quot;:123.85047244094486,&quot;width&quot;:372.23605954750474}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3&quot;:[20482073],&quot;65&quot;:[20205081]}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p="http://schemas.openxmlformats.org/presentationml/2006/main">
  <p:tag name="KSO_WM_DIAGRAM_VIRTUALLY_FRAME" val="{&quot;height&quot;:89.94338582677162,&quot;left&quot;:78.00007874015748,&quot;top&quot;:122.50952755905512,&quot;width&quot;:604.9998425196851}"/>
</p:tagLst>
</file>

<file path=ppt/tags/tag77.xml><?xml version="1.0" encoding="utf-8"?>
<p:tagLst xmlns:p="http://schemas.openxmlformats.org/presentationml/2006/main">
  <p:tag name="KSO_WM_DIAGRAM_VIRTUALLY_FRAME" val="{&quot;height&quot;:89.94338582677162,&quot;left&quot;:78.00007874015748,&quot;top&quot;:122.50952755905512,&quot;width&quot;:604.9998425196851}"/>
</p:tagLst>
</file>

<file path=ppt/tags/tag78.xml><?xml version="1.0" encoding="utf-8"?>
<p:tagLst xmlns:p="http://schemas.openxmlformats.org/presentationml/2006/main">
  <p:tag name="KSO_WM_DIAGRAM_VIRTUALLY_FRAME" val="{&quot;height&quot;:89.94338582677162,&quot;left&quot;:78.00007874015748,&quot;top&quot;:122.50952755905512,&quot;width&quot;:604.9998425196851}"/>
</p:tagLst>
</file>

<file path=ppt/tags/tag79.xml><?xml version="1.0" encoding="utf-8"?>
<p:tagLst xmlns:p="http://schemas.openxmlformats.org/presentationml/2006/main">
  <p:tag name="KSO_WM_DIAGRAM_VIRTUALLY_FRAME" val="{&quot;height&quot;:89.94338582677162,&quot;left&quot;:78.00007874015748,&quot;top&quot;:122.50952755905512,&quot;width&quot;:604.9998425196851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DIAGRAM_VIRTUALLY_FRAME" val="{&quot;height&quot;:50.00000000000004,&quot;left&quot;:85,&quot;top&quot;:290.0484251968504,&quot;width&quot;:631.5192125984253}"/>
</p:tagLst>
</file>

<file path=ppt/tags/tag81.xml><?xml version="1.0" encoding="utf-8"?>
<p:tagLst xmlns:p="http://schemas.openxmlformats.org/presentationml/2006/main">
  <p:tag name="KSO_WM_DIAGRAM_VIRTUALLY_FRAME" val="{&quot;height&quot;:50.00000000000004,&quot;left&quot;:85,&quot;top&quot;:290.0484251968504,&quot;width&quot;:631.5192125984253}"/>
</p:tagLst>
</file>

<file path=ppt/tags/tag82.xml><?xml version="1.0" encoding="utf-8"?>
<p:tagLst xmlns:p="http://schemas.openxmlformats.org/presentationml/2006/main">
  <p:tag name="KSO_WM_DIAGRAM_VIRTUALLY_FRAME" val="{&quot;height&quot;:50.00000000000004,&quot;left&quot;:85,&quot;top&quot;:290.0484251968504,&quot;width&quot;:631.5192125984253}"/>
</p:tagLst>
</file>

<file path=ppt/tags/tag83.xml><?xml version="1.0" encoding="utf-8"?>
<p:tagLst xmlns:p="http://schemas.openxmlformats.org/presentationml/2006/main">
  <p:tag name="KSO_WM_DIAGRAM_VIRTUALLY_FRAME" val="{&quot;height&quot;:50.00000000000004,&quot;left&quot;:85,&quot;top&quot;:290.0484251968504,&quot;width&quot;:631.5192125984253}"/>
</p:tagLst>
</file>

<file path=ppt/tags/tag84.xml><?xml version="1.0" encoding="utf-8"?>
<p:tagLst xmlns:p="http://schemas.openxmlformats.org/presentationml/2006/main">
  <p:tag name="resource_record_key" val="{&quot;13&quot;:[20482073],&quot;65&quot;:[20205081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</Words>
  <Application>WPS 演示</Application>
  <PresentationFormat>宽屏</PresentationFormat>
  <Paragraphs>88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3" baseType="lpstr">
      <vt:lpstr>Arial</vt:lpstr>
      <vt:lpstr>宋体</vt:lpstr>
      <vt:lpstr>Wingdings</vt:lpstr>
      <vt:lpstr>Wingdings</vt:lpstr>
      <vt:lpstr>思源黑体 CN Heavy</vt:lpstr>
      <vt:lpstr>思源黑体 CN Bold</vt:lpstr>
      <vt:lpstr>思源黑体 CN Medium</vt:lpstr>
      <vt:lpstr>微软雅黑</vt:lpstr>
      <vt:lpstr>思源黑体 Heavy</vt:lpstr>
      <vt:lpstr>黑体</vt:lpstr>
      <vt:lpstr>思源黑体 CN Regular</vt:lpstr>
      <vt:lpstr>Arial Unicode MS</vt:lpstr>
      <vt:lpstr>Calibri</vt:lpstr>
      <vt:lpstr>思源黑体 Heavy</vt:lpstr>
      <vt:lpstr>方正大黑体_GBK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赵双双</cp:lastModifiedBy>
  <cp:revision>186</cp:revision>
  <dcterms:created xsi:type="dcterms:W3CDTF">2019-06-19T02:08:00Z</dcterms:created>
  <dcterms:modified xsi:type="dcterms:W3CDTF">2026-03-05T03:08:18Z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4FE5486977FA49CBBCAF6C72AD8E4403_13</vt:lpwstr>
  </property>
</Properties>
</file>